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8" r:id="rId2"/>
    <p:sldId id="270" r:id="rId3"/>
    <p:sldId id="265" r:id="rId4"/>
    <p:sldId id="266" r:id="rId5"/>
    <p:sldId id="267" r:id="rId6"/>
    <p:sldId id="271" r:id="rId7"/>
    <p:sldId id="273" r:id="rId8"/>
    <p:sldId id="276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CEB55-404B-E2CF-5AC3-430B2C53BAA0}" v="963" dt="2020-05-02T23:02:46.262"/>
    <p1510:client id="{FAEB6937-8A95-04CA-DDFC-81F0E4839D46}" v="431" dt="2020-05-03T16:11:13.165"/>
    <p1510:client id="{FBBC4116-F592-4911-AE45-D1166018162D}" v="463" dt="2020-05-03T19:10:57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41150" autoAdjust="0"/>
  </p:normalViewPr>
  <p:slideViewPr>
    <p:cSldViewPr snapToGrid="0">
      <p:cViewPr varScale="1">
        <p:scale>
          <a:sx n="47" d="100"/>
          <a:sy n="47" d="100"/>
        </p:scale>
        <p:origin x="27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9F867-6A70-4F83-80A0-34ABA01B0CF8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9C3E-466C-456F-B714-362C559E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8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6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4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40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16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75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53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8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6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4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33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2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9C3E-466C-456F-B714-362C559E2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5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02492F-9CB4-459C-8B6C-30873144C170}"/>
              </a:ext>
            </a:extLst>
          </p:cNvPr>
          <p:cNvSpPr txBox="1"/>
          <p:nvPr/>
        </p:nvSpPr>
        <p:spPr>
          <a:xfrm>
            <a:off x="2393134" y="2189430"/>
            <a:ext cx="78885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Multi-Scale Estimation of Crop Yield</a:t>
            </a:r>
            <a:endParaRPr lang="en-US" sz="40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A6C20-534D-49A7-AAF9-B28EE862EF55}"/>
              </a:ext>
            </a:extLst>
          </p:cNvPr>
          <p:cNvSpPr txBox="1"/>
          <p:nvPr/>
        </p:nvSpPr>
        <p:spPr>
          <a:xfrm>
            <a:off x="5131807" y="3939766"/>
            <a:ext cx="1920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err="1">
                <a:cs typeface="Calibri"/>
              </a:rPr>
              <a:t>Jiena</a:t>
            </a:r>
            <a:r>
              <a:rPr lang="en-US" sz="2000" dirty="0">
                <a:cs typeface="Calibri"/>
              </a:rPr>
              <a:t> He</a:t>
            </a:r>
            <a:endParaRPr lang="en-US"/>
          </a:p>
          <a:p>
            <a:pPr algn="ctr"/>
            <a:r>
              <a:rPr lang="en-US" sz="2000" dirty="0"/>
              <a:t>Zhenhua Meng</a:t>
            </a:r>
            <a:endParaRPr lang="en-US" sz="2000" dirty="0"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321974-4A39-E74D-905E-85AFE1BF2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0"/>
    </mc:Choice>
    <mc:Fallback xmlns="">
      <p:transition spd="slow" advTm="2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848714" y="11201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P667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C110A-B4D0-4989-8D42-450406F66EDA}"/>
              </a:ext>
            </a:extLst>
          </p:cNvPr>
          <p:cNvSpPr txBox="1"/>
          <p:nvPr/>
        </p:nvSpPr>
        <p:spPr>
          <a:xfrm>
            <a:off x="2544930" y="50922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Sentinel 2018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36D17-BF07-49BA-B961-7E24B2163997}"/>
              </a:ext>
            </a:extLst>
          </p:cNvPr>
          <p:cNvSpPr txBox="1"/>
          <p:nvPr/>
        </p:nvSpPr>
        <p:spPr>
          <a:xfrm>
            <a:off x="7948150" y="50938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Sentinel 2019</a:t>
            </a:r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1BEA05E-A8D2-4E4B-A824-999BAB0F7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67" y="1994610"/>
            <a:ext cx="4806175" cy="2961329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67FD6D-7AC9-4D88-9DF5-86D413D19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716" y="1949423"/>
            <a:ext cx="4648200" cy="28944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D37836-6B84-7248-B197-10CBBC9BE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8"/>
    </mc:Choice>
    <mc:Fallback xmlns="">
      <p:transition spd="slow" advTm="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1306140" y="1071536"/>
            <a:ext cx="3666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P671 </a:t>
            </a:r>
            <a:r>
              <a:rPr lang="en-US">
                <a:ea typeface="+mn-lt"/>
                <a:cs typeface="+mn-lt"/>
              </a:rPr>
              <a:t>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F3746-F8A2-49A6-A82E-794312A999FF}"/>
              </a:ext>
            </a:extLst>
          </p:cNvPr>
          <p:cNvSpPr txBox="1"/>
          <p:nvPr/>
        </p:nvSpPr>
        <p:spPr>
          <a:xfrm>
            <a:off x="2673162" y="53309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Sentinel 2018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B7123-24A9-40A3-9D16-274150E91B2A}"/>
              </a:ext>
            </a:extLst>
          </p:cNvPr>
          <p:cNvSpPr txBox="1"/>
          <p:nvPr/>
        </p:nvSpPr>
        <p:spPr>
          <a:xfrm>
            <a:off x="8520934" y="536073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Sentinel 2019</a:t>
            </a: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D050EA3-0C6B-4DC0-A990-4CC3BDEBF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81" y="1879420"/>
            <a:ext cx="5100506" cy="3194175"/>
          </a:xfrm>
          <a:prstGeom prst="rect">
            <a:avLst/>
          </a:prstGeom>
        </p:spPr>
      </p:pic>
      <p:pic>
        <p:nvPicPr>
          <p:cNvPr id="6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C54F56F-CFAF-4F79-886F-754DEF579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433" y="2006358"/>
            <a:ext cx="4873878" cy="30690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49C67D-A3E8-9749-809F-98B02C04D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"/>
    </mc:Choice>
    <mc:Fallback xmlns="">
      <p:transition spd="slow" advTm="5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824753" y="5206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P680 </a:t>
            </a:r>
            <a:r>
              <a:rPr lang="en-US">
                <a:ea typeface="+mn-lt"/>
                <a:cs typeface="+mn-lt"/>
              </a:rPr>
              <a:t>location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8675-7574-4B32-A3FA-86C8F71D454C}"/>
              </a:ext>
            </a:extLst>
          </p:cNvPr>
          <p:cNvSpPr txBox="1"/>
          <p:nvPr/>
        </p:nvSpPr>
        <p:spPr>
          <a:xfrm>
            <a:off x="2046599" y="52573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Sentinel </a:t>
            </a:r>
            <a:r>
              <a:rPr lang="en-US" dirty="0"/>
              <a:t> 2019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7A413-B40C-412F-9FDA-335E8A48B19E}"/>
              </a:ext>
            </a:extLst>
          </p:cNvPr>
          <p:cNvSpPr txBox="1"/>
          <p:nvPr/>
        </p:nvSpPr>
        <p:spPr>
          <a:xfrm>
            <a:off x="8106779" y="5355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Sentinel 2019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E6A16EF-2933-41E3-ABFD-2258D961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10" y="2206602"/>
            <a:ext cx="4781900" cy="3049579"/>
          </a:xfrm>
          <a:prstGeom prst="rect">
            <a:avLst/>
          </a:prstGeom>
        </p:spPr>
      </p:pic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25BF303-D76A-41A9-A80D-1AD901DD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358" y="2096271"/>
            <a:ext cx="4835947" cy="31708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96D876-BC4C-A44D-AE2C-C63427FCE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7"/>
    </mc:Choice>
    <mc:Fallback xmlns="">
      <p:transition spd="slow" advTm="6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4E0EBC-A1FC-499F-8866-FC732013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84823"/>
              </p:ext>
            </p:extLst>
          </p:nvPr>
        </p:nvGraphicFramePr>
        <p:xfrm>
          <a:off x="1464360" y="3122850"/>
          <a:ext cx="9179800" cy="184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262">
                  <a:extLst>
                    <a:ext uri="{9D8B030D-6E8A-4147-A177-3AD203B41FA5}">
                      <a16:colId xmlns:a16="http://schemas.microsoft.com/office/drawing/2014/main" val="7537854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45714094"/>
                    </a:ext>
                  </a:extLst>
                </a:gridCol>
                <a:gridCol w="1928868">
                  <a:extLst>
                    <a:ext uri="{9D8B030D-6E8A-4147-A177-3AD203B41FA5}">
                      <a16:colId xmlns:a16="http://schemas.microsoft.com/office/drawing/2014/main" val="1336607066"/>
                    </a:ext>
                  </a:extLst>
                </a:gridCol>
                <a:gridCol w="2191437">
                  <a:extLst>
                    <a:ext uri="{9D8B030D-6E8A-4147-A177-3AD203B41FA5}">
                      <a16:colId xmlns:a16="http://schemas.microsoft.com/office/drawing/2014/main" val="2032172278"/>
                    </a:ext>
                  </a:extLst>
                </a:gridCol>
                <a:gridCol w="2231833">
                  <a:extLst>
                    <a:ext uri="{9D8B030D-6E8A-4147-A177-3AD203B41FA5}">
                      <a16:colId xmlns:a16="http://schemas.microsoft.com/office/drawing/2014/main" val="2996275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Pod yield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Sentinel yield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2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9908.912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7836.239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9561.352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7077.815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71330"/>
                  </a:ext>
                </a:extLst>
              </a:tr>
              <a:tr h="3679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9630.007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7950.582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9326.752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6982.056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7443"/>
                  </a:ext>
                </a:extLst>
              </a:tr>
              <a:tr h="3679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9512.559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7739.666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9455.987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/>
                        <a:t>6562.333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464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E2FDDA1-BF23-481A-85C9-E327A596C76A}"/>
              </a:ext>
            </a:extLst>
          </p:cNvPr>
          <p:cNvSpPr txBox="1"/>
          <p:nvPr/>
        </p:nvSpPr>
        <p:spPr>
          <a:xfrm>
            <a:off x="1360244" y="2073254"/>
            <a:ext cx="51128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Method</a:t>
            </a:r>
          </a:p>
          <a:p>
            <a:r>
              <a:rPr lang="en-US" dirty="0">
                <a:ea typeface="+mn-lt"/>
                <a:cs typeface="+mn-lt"/>
              </a:rPr>
              <a:t>Pod data: Nearest interpolation </a:t>
            </a:r>
          </a:p>
          <a:p>
            <a:r>
              <a:rPr lang="en-US" dirty="0">
                <a:ea typeface="+mn-lt"/>
                <a:cs typeface="+mn-lt"/>
              </a:rPr>
              <a:t>Sentinel data: Nearest 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7ABE-4921-48CE-814A-9B3E332C8C2F}"/>
              </a:ext>
            </a:extLst>
          </p:cNvPr>
          <p:cNvSpPr txBox="1"/>
          <p:nvPr/>
        </p:nvSpPr>
        <p:spPr>
          <a:xfrm>
            <a:off x="891073" y="93772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Results: </a:t>
            </a:r>
            <a:r>
              <a:rPr lang="en-US" sz="3200" dirty="0">
                <a:cs typeface="Calibri"/>
              </a:rPr>
              <a:t>: </a:t>
            </a:r>
            <a:r>
              <a:rPr lang="en-US" sz="3200" dirty="0" err="1">
                <a:cs typeface="Calibri"/>
              </a:rPr>
              <a:t>Jiena</a:t>
            </a:r>
            <a:endParaRPr lang="en-US" sz="4800" dirty="0">
              <a:ea typeface="+mn-lt"/>
              <a:cs typeface="+mn-l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3401C8-B442-1B43-8A05-58B1A76C4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848714" y="11201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P667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C110A-B4D0-4989-8D42-450406F66EDA}"/>
              </a:ext>
            </a:extLst>
          </p:cNvPr>
          <p:cNvSpPr txBox="1"/>
          <p:nvPr/>
        </p:nvSpPr>
        <p:spPr>
          <a:xfrm>
            <a:off x="2155181" y="55866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Sentinel 2018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36D17-BF07-49BA-B961-7E24B2163997}"/>
              </a:ext>
            </a:extLst>
          </p:cNvPr>
          <p:cNvSpPr txBox="1"/>
          <p:nvPr/>
        </p:nvSpPr>
        <p:spPr>
          <a:xfrm>
            <a:off x="8360252" y="55133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Sentinel 2019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720909-08A0-4CC8-A7CD-09CF8B4D7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74" y="2223991"/>
            <a:ext cx="5075852" cy="3172019"/>
          </a:xfrm>
          <a:prstGeom prst="rect">
            <a:avLst/>
          </a:prstGeom>
        </p:spPr>
      </p:pic>
      <p:pic>
        <p:nvPicPr>
          <p:cNvPr id="6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676CD58-26D5-497F-BE40-72E8083B0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04" y="2192278"/>
            <a:ext cx="5029200" cy="314877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2CD81C-FFD8-DC46-80D7-A7847F3E3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"/>
    </mc:Choice>
    <mc:Fallback xmlns="">
      <p:transition spd="slow" advTm="3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1306140" y="1071536"/>
            <a:ext cx="3666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P671 </a:t>
            </a:r>
            <a:r>
              <a:rPr lang="en-US">
                <a:ea typeface="+mn-lt"/>
                <a:cs typeface="+mn-lt"/>
              </a:rPr>
              <a:t>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F3746-F8A2-49A6-A82E-794312A999FF}"/>
              </a:ext>
            </a:extLst>
          </p:cNvPr>
          <p:cNvSpPr txBox="1"/>
          <p:nvPr/>
        </p:nvSpPr>
        <p:spPr>
          <a:xfrm>
            <a:off x="2553587" y="54135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Sentinel 2018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B7123-24A9-40A3-9D16-274150E91B2A}"/>
              </a:ext>
            </a:extLst>
          </p:cNvPr>
          <p:cNvSpPr txBox="1"/>
          <p:nvPr/>
        </p:nvSpPr>
        <p:spPr>
          <a:xfrm>
            <a:off x="8149927" y="53654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Sentinel 2019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A49FC10-4D7A-4314-89BC-1DEA66221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60" y="2108529"/>
            <a:ext cx="4865913" cy="3123022"/>
          </a:xfrm>
          <a:prstGeom prst="rect">
            <a:avLst/>
          </a:prstGeom>
        </p:spPr>
      </p:pic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51DAE3-A316-4D51-A3CC-907E6A99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573" y="2079309"/>
            <a:ext cx="5036974" cy="31554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37A9B5-6234-EC4C-81EF-269A0B52B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5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7"/>
    </mc:Choice>
    <mc:Fallback xmlns="">
      <p:transition spd="slow" advTm="5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623470" y="37685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P680 </a:t>
            </a:r>
            <a:r>
              <a:rPr lang="en-US">
                <a:ea typeface="+mn-lt"/>
                <a:cs typeface="+mn-lt"/>
              </a:rPr>
              <a:t>location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8675-7574-4B32-A3FA-86C8F71D454C}"/>
              </a:ext>
            </a:extLst>
          </p:cNvPr>
          <p:cNvSpPr txBox="1"/>
          <p:nvPr/>
        </p:nvSpPr>
        <p:spPr>
          <a:xfrm>
            <a:off x="2218436" y="5190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Sentinel </a:t>
            </a:r>
            <a:r>
              <a:rPr lang="en-US" dirty="0"/>
              <a:t> 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7A413-B40C-412F-9FDA-335E8A48B19E}"/>
              </a:ext>
            </a:extLst>
          </p:cNvPr>
          <p:cNvSpPr txBox="1"/>
          <p:nvPr/>
        </p:nvSpPr>
        <p:spPr>
          <a:xfrm>
            <a:off x="8058010" y="51938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Sentinel 2019</a:t>
            </a:r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A9CD04E-CCE4-4144-A8AF-24A0CC044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5" y="2153883"/>
            <a:ext cx="4757056" cy="2931236"/>
          </a:xfrm>
          <a:prstGeom prst="rect">
            <a:avLst/>
          </a:prstGeom>
        </p:spPr>
      </p:pic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D32DD9-745D-4527-B9E4-75D1015826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8" t="3533" r="360" b="1630"/>
          <a:stretch/>
        </p:blipFill>
        <p:spPr>
          <a:xfrm>
            <a:off x="6377550" y="2153884"/>
            <a:ext cx="4423754" cy="28593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147718-BA74-F74D-9B16-9661C1F2C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2"/>
    </mc:Choice>
    <mc:Fallback xmlns="">
      <p:transition spd="slow" advTm="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7868" y="1301749"/>
            <a:ext cx="2008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0768" y="2628900"/>
            <a:ext cx="1059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1. In this project, NDVI value is the key point for predicting crop yield.</a:t>
            </a:r>
          </a:p>
          <a:p>
            <a:endParaRPr lang="en-US" altLang="zh-CN" sz="2400" i="1" dirty="0"/>
          </a:p>
          <a:p>
            <a:r>
              <a:rPr lang="en-US" altLang="zh-CN" sz="2400" i="1" dirty="0"/>
              <a:t>2. For Sentinel data, atmosphere impacts the quality of data and the final prediction. </a:t>
            </a:r>
          </a:p>
          <a:p>
            <a:endParaRPr lang="en-US" altLang="zh-CN" sz="2400" i="1" dirty="0"/>
          </a:p>
          <a:p>
            <a:r>
              <a:rPr lang="en-US" altLang="zh-CN" sz="2400" i="1" dirty="0"/>
              <a:t>3.The results from Sentinel and Pod data are very close. Thus, using Sentinel data to calculate predicted yield is feasible.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1825DE-D75B-9A43-B5E8-1C33ECA66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0768" y="5892800"/>
            <a:ext cx="550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Zhenhua Meng (</a:t>
            </a:r>
            <a:r>
              <a:rPr lang="en-US" dirty="0" err="1"/>
              <a:t>Rscipts</a:t>
            </a:r>
            <a:r>
              <a:rPr lang="en-US" dirty="0"/>
              <a:t>, Report, slides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Jiena</a:t>
            </a:r>
            <a:r>
              <a:rPr lang="en-US" dirty="0"/>
              <a:t> He (</a:t>
            </a:r>
            <a:r>
              <a:rPr lang="en-US" dirty="0" err="1"/>
              <a:t>PythonScripts</a:t>
            </a:r>
            <a:r>
              <a:rPr lang="en-US" dirty="0"/>
              <a:t>, Report, slides)</a:t>
            </a:r>
          </a:p>
        </p:txBody>
      </p:sp>
    </p:spTree>
    <p:extLst>
      <p:ext uri="{BB962C8B-B14F-4D97-AF65-F5344CB8AC3E}">
        <p14:creationId xmlns:p14="http://schemas.microsoft.com/office/powerpoint/2010/main" val="396112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33"/>
    </mc:Choice>
    <mc:Fallback xmlns="">
      <p:transition spd="slow" advTm="6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7D6C47-6BCF-4B41-8274-B4206511B8C7}"/>
              </a:ext>
            </a:extLst>
          </p:cNvPr>
          <p:cNvSpPr txBox="1"/>
          <p:nvPr/>
        </p:nvSpPr>
        <p:spPr>
          <a:xfrm>
            <a:off x="1205970" y="66763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cs typeface="Calibri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ABC40-EE7F-4271-AD35-D191EA4211B4}"/>
              </a:ext>
            </a:extLst>
          </p:cNvPr>
          <p:cNvSpPr txBox="1"/>
          <p:nvPr/>
        </p:nvSpPr>
        <p:spPr>
          <a:xfrm>
            <a:off x="3994585" y="5201064"/>
            <a:ext cx="45366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Problems: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Missing data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Repeated data (Sentinel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ABC40-EE7F-4271-AD35-D191EA4211B4}"/>
              </a:ext>
            </a:extLst>
          </p:cNvPr>
          <p:cNvSpPr txBox="1"/>
          <p:nvPr/>
        </p:nvSpPr>
        <p:spPr>
          <a:xfrm>
            <a:off x="1098840" y="1657080"/>
            <a:ext cx="2921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Part 1: Pod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ABC40-EE7F-4271-AD35-D191EA4211B4}"/>
              </a:ext>
            </a:extLst>
          </p:cNvPr>
          <p:cNvSpPr txBox="1"/>
          <p:nvPr/>
        </p:nvSpPr>
        <p:spPr>
          <a:xfrm>
            <a:off x="7553292" y="1657080"/>
            <a:ext cx="2921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Part 2: Pod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66" y="2431079"/>
            <a:ext cx="4257675" cy="1457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ABC40-EE7F-4271-AD35-D191EA4211B4}"/>
              </a:ext>
            </a:extLst>
          </p:cNvPr>
          <p:cNvSpPr txBox="1"/>
          <p:nvPr/>
        </p:nvSpPr>
        <p:spPr>
          <a:xfrm>
            <a:off x="801366" y="2061747"/>
            <a:ext cx="556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Daily</a:t>
            </a:r>
            <a:r>
              <a:rPr lang="en-US" dirty="0">
                <a:cs typeface="Calibri"/>
              </a:rPr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292" y="2533378"/>
            <a:ext cx="2581275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5ABC40-EE7F-4271-AD35-D191EA4211B4}"/>
              </a:ext>
            </a:extLst>
          </p:cNvPr>
          <p:cNvSpPr txBox="1"/>
          <p:nvPr/>
        </p:nvSpPr>
        <p:spPr>
          <a:xfrm>
            <a:off x="7553292" y="2164046"/>
            <a:ext cx="556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Daily</a:t>
            </a:r>
            <a:r>
              <a:rPr lang="en-US" dirty="0">
                <a:cs typeface="Calibri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19967" y="2808049"/>
            <a:ext cx="2514600" cy="35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30594" y="3070452"/>
            <a:ext cx="304801" cy="35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2AF109-67F7-BC4C-ADCD-584116AA1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0"/>
    </mc:Choice>
    <mc:Fallback xmlns="">
      <p:transition spd="slow" advTm="43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848714" y="11201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P667 location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508046-B683-43F6-8900-C6CFBA149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8" y="1615601"/>
            <a:ext cx="5431766" cy="3641177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50CECF9-66A4-4590-8F09-226E56DC0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47" y="1600895"/>
            <a:ext cx="5172973" cy="36562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118D03-3847-2048-BE27-08C796AE7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9"/>
    </mc:Choice>
    <mc:Fallback xmlns="">
      <p:transition spd="slow" advTm="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1306140" y="1071536"/>
            <a:ext cx="3666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P671 </a:t>
            </a:r>
            <a:r>
              <a:rPr lang="en-US">
                <a:ea typeface="+mn-lt"/>
                <a:cs typeface="+mn-lt"/>
              </a:rPr>
              <a:t>location</a:t>
            </a:r>
          </a:p>
        </p:txBody>
      </p:sp>
      <p:pic>
        <p:nvPicPr>
          <p:cNvPr id="3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DB55487-D13C-4B81-AC6D-953FA1726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86" y="1759948"/>
            <a:ext cx="4437528" cy="2937570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BE78D-5A35-4FE6-9297-A29CB56A6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635" y="1761427"/>
            <a:ext cx="4258235" cy="293173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95E45C-083E-5B44-B496-094E098D8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"/>
    </mc:Choice>
    <mc:Fallback xmlns="">
      <p:transition spd="slow" advTm="2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23655-D7F7-4F5D-ADF8-D2A6D53B076C}"/>
              </a:ext>
            </a:extLst>
          </p:cNvPr>
          <p:cNvSpPr txBox="1"/>
          <p:nvPr/>
        </p:nvSpPr>
        <p:spPr>
          <a:xfrm>
            <a:off x="1234423" y="116118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P680 </a:t>
            </a:r>
            <a:r>
              <a:rPr lang="en-US">
                <a:ea typeface="+mn-lt"/>
                <a:cs typeface="+mn-lt"/>
              </a:rPr>
              <a:t>location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619A9FFA-03A6-4422-8CA2-1B876CD40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05" y="1810598"/>
            <a:ext cx="4697167" cy="3032815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0BB5CD7-02B0-408F-97A1-1FAECFBC7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909" y="1474851"/>
            <a:ext cx="5518029" cy="35776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7CB9CC-C097-C94C-9DE3-02AFD0722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0"/>
    </mc:Choice>
    <mc:Fallback xmlns="">
      <p:transition spd="slow" advTm="2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A8404-2CE6-43FD-94AA-B288FADDF42C}"/>
              </a:ext>
            </a:extLst>
          </p:cNvPr>
          <p:cNvSpPr txBox="1"/>
          <p:nvPr/>
        </p:nvSpPr>
        <p:spPr>
          <a:xfrm>
            <a:off x="1016620" y="895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164AC-A426-48CB-B348-E2F0B369BD10}"/>
              </a:ext>
            </a:extLst>
          </p:cNvPr>
          <p:cNvSpPr txBox="1"/>
          <p:nvPr/>
        </p:nvSpPr>
        <p:spPr>
          <a:xfrm>
            <a:off x="951571" y="682083"/>
            <a:ext cx="54752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Methodology </a:t>
            </a:r>
            <a:endParaRPr lang="en-US" dirty="0"/>
          </a:p>
        </p:txBody>
      </p:sp>
      <p:pic>
        <p:nvPicPr>
          <p:cNvPr id="4" name="Picture 4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A039A08E-966F-4A17-9387-CCA5D9F8C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668" y="1573570"/>
            <a:ext cx="5177882" cy="33949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CF082C-4E09-438F-A82E-80373A9E5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722" y="5801423"/>
            <a:ext cx="5149994" cy="412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976D8-7A57-4AB1-B83F-E35E1D68542B}"/>
              </a:ext>
            </a:extLst>
          </p:cNvPr>
          <p:cNvSpPr txBox="1"/>
          <p:nvPr/>
        </p:nvSpPr>
        <p:spPr>
          <a:xfrm>
            <a:off x="1787912" y="51797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Based on (1) and (2):</a:t>
            </a:r>
          </a:p>
        </p:txBody>
      </p:sp>
      <p:sp>
        <p:nvSpPr>
          <p:cNvPr id="7" name="Rectangle 6"/>
          <p:cNvSpPr/>
          <p:nvPr/>
        </p:nvSpPr>
        <p:spPr>
          <a:xfrm>
            <a:off x="8425338" y="5823054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(ε = 4.2, HI = 0.4)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686BFA-42E2-2E48-A1D6-4D07C34BC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63"/>
    </mc:Choice>
    <mc:Fallback xmlns="">
      <p:transition spd="slow" advTm="5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624334" y="482588"/>
            <a:ext cx="7217614" cy="5983492"/>
            <a:chOff x="2517242" y="581442"/>
            <a:chExt cx="7217614" cy="598349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BF5FB96-D104-4AA7-A65A-B6401AE8A80A}"/>
                </a:ext>
              </a:extLst>
            </p:cNvPr>
            <p:cNvSpPr/>
            <p:nvPr/>
          </p:nvSpPr>
          <p:spPr>
            <a:xfrm>
              <a:off x="5144816" y="581442"/>
              <a:ext cx="1649430" cy="1156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a typeface="+mn-lt"/>
                  <a:cs typeface="+mn-lt"/>
                </a:rPr>
                <a:t>Pod Data</a:t>
              </a:r>
            </a:p>
            <a:p>
              <a:pPr algn="ctr"/>
              <a:r>
                <a:rPr lang="en-US" dirty="0">
                  <a:ea typeface="+mn-lt"/>
                  <a:cs typeface="+mn-lt"/>
                </a:rPr>
                <a:t>Sentinel2 Data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851BF6-13B7-4556-9067-A6B2D06730F7}"/>
                </a:ext>
              </a:extLst>
            </p:cNvPr>
            <p:cNvSpPr/>
            <p:nvPr/>
          </p:nvSpPr>
          <p:spPr>
            <a:xfrm>
              <a:off x="5207531" y="2013023"/>
              <a:ext cx="1523999" cy="390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Read Data</a:t>
              </a:r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574F7C-591A-448A-B666-55F5B9732F4C}"/>
                </a:ext>
              </a:extLst>
            </p:cNvPr>
            <p:cNvSpPr/>
            <p:nvPr/>
          </p:nvSpPr>
          <p:spPr>
            <a:xfrm>
              <a:off x="2517242" y="2823516"/>
              <a:ext cx="2835085" cy="1276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Data Processing</a:t>
              </a:r>
            </a:p>
            <a:p>
              <a:pPr algn="ctr"/>
              <a:r>
                <a:rPr lang="en-US" sz="1600" dirty="0">
                  <a:cs typeface="Calibri"/>
                </a:rPr>
                <a:t>(Interpolate missing values)</a:t>
              </a:r>
              <a:endParaRPr lang="en-US" sz="16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EF15B-9C79-433A-8C8D-368821D6B866}"/>
                </a:ext>
              </a:extLst>
            </p:cNvPr>
            <p:cNvSpPr/>
            <p:nvPr/>
          </p:nvSpPr>
          <p:spPr>
            <a:xfrm>
              <a:off x="5170452" y="5444056"/>
              <a:ext cx="1598155" cy="11208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Predicted Yield 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79F61D-9784-43AA-97F8-639271C272C8}"/>
                </a:ext>
              </a:extLst>
            </p:cNvPr>
            <p:cNvCxnSpPr>
              <a:stCxn id="2" idx="4"/>
              <a:endCxn id="3" idx="0"/>
            </p:cNvCxnSpPr>
            <p:nvPr/>
          </p:nvCxnSpPr>
          <p:spPr>
            <a:xfrm>
              <a:off x="5969531" y="1738282"/>
              <a:ext cx="0" cy="2747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BAC0EA3-2F30-4D68-9FB2-C27BEC05EDBB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flipH="1">
              <a:off x="3934785" y="2403316"/>
              <a:ext cx="2034746" cy="420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851BF6-13B7-4556-9067-A6B2D06730F7}"/>
                </a:ext>
              </a:extLst>
            </p:cNvPr>
            <p:cNvSpPr/>
            <p:nvPr/>
          </p:nvSpPr>
          <p:spPr>
            <a:xfrm>
              <a:off x="5207529" y="4675907"/>
              <a:ext cx="1523999" cy="390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Calculation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AC0EA3-2F30-4D68-9FB2-C27BEC05EDBB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3934785" y="4100121"/>
              <a:ext cx="2034744" cy="5757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BAC0EA3-2F30-4D68-9FB2-C27BEC05EDBB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>
              <a:off x="5969529" y="5066200"/>
              <a:ext cx="1" cy="3778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74F7C-591A-448A-B666-55F5B9732F4C}"/>
                </a:ext>
              </a:extLst>
            </p:cNvPr>
            <p:cNvSpPr/>
            <p:nvPr/>
          </p:nvSpPr>
          <p:spPr>
            <a:xfrm>
              <a:off x="6899771" y="2823516"/>
              <a:ext cx="2835085" cy="1276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Data Processing</a:t>
              </a:r>
            </a:p>
            <a:p>
              <a:pPr algn="ctr"/>
              <a:r>
                <a:rPr lang="en-US" sz="1600" dirty="0">
                  <a:cs typeface="Calibri"/>
                </a:rPr>
                <a:t>(Aggregate repeated date,</a:t>
              </a:r>
            </a:p>
            <a:p>
              <a:pPr algn="ctr"/>
              <a:r>
                <a:rPr lang="en-US" sz="1600" dirty="0">
                  <a:cs typeface="Calibri"/>
                </a:rPr>
                <a:t>Filter valid data,</a:t>
              </a:r>
            </a:p>
            <a:p>
              <a:pPr algn="ctr"/>
              <a:r>
                <a:rPr lang="en-US" sz="1600" dirty="0">
                  <a:cs typeface="Calibri"/>
                </a:rPr>
                <a:t>Interpolate missing values)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BAC0EA3-2F30-4D68-9FB2-C27BEC05EDBB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5969531" y="2403316"/>
              <a:ext cx="2347783" cy="420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BAC0EA3-2F30-4D68-9FB2-C27BEC05EDBB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 flipH="1">
              <a:off x="5969529" y="4100121"/>
              <a:ext cx="2347785" cy="5757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260148" y="2352437"/>
              <a:ext cx="881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43422" y="2352437"/>
              <a:ext cx="1208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Sentinel2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806876B-B893-4480-98A7-5674CDF5EE42}"/>
              </a:ext>
            </a:extLst>
          </p:cNvPr>
          <p:cNvSpPr txBox="1"/>
          <p:nvPr/>
        </p:nvSpPr>
        <p:spPr>
          <a:xfrm>
            <a:off x="697905" y="55871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Workflow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A50F17C-FA11-0F45-AF02-D9F157CD6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38"/>
    </mc:Choice>
    <mc:Fallback xmlns="">
      <p:transition spd="slow" advTm="41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6876B-B893-4480-98A7-5674CDF5EE42}"/>
              </a:ext>
            </a:extLst>
          </p:cNvPr>
          <p:cNvSpPr txBox="1"/>
          <p:nvPr/>
        </p:nvSpPr>
        <p:spPr>
          <a:xfrm>
            <a:off x="908875" y="876431"/>
            <a:ext cx="41108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Results : Zhenhua</a:t>
            </a:r>
            <a:endParaRPr lang="en-US" sz="4800" dirty="0">
              <a:ea typeface="+mn-lt"/>
              <a:cs typeface="+mn-lt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4E0EBC-A1FC-499F-8866-FC732013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72382"/>
              </p:ext>
            </p:extLst>
          </p:nvPr>
        </p:nvGraphicFramePr>
        <p:xfrm>
          <a:off x="1424688" y="3297499"/>
          <a:ext cx="9179799" cy="184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75378546"/>
                    </a:ext>
                  </a:extLst>
                </a:gridCol>
                <a:gridCol w="1593947">
                  <a:extLst>
                    <a:ext uri="{9D8B030D-6E8A-4147-A177-3AD203B41FA5}">
                      <a16:colId xmlns:a16="http://schemas.microsoft.com/office/drawing/2014/main" val="2845714094"/>
                    </a:ext>
                  </a:extLst>
                </a:gridCol>
                <a:gridCol w="1928868">
                  <a:extLst>
                    <a:ext uri="{9D8B030D-6E8A-4147-A177-3AD203B41FA5}">
                      <a16:colId xmlns:a16="http://schemas.microsoft.com/office/drawing/2014/main" val="1336607066"/>
                    </a:ext>
                  </a:extLst>
                </a:gridCol>
                <a:gridCol w="2191437">
                  <a:extLst>
                    <a:ext uri="{9D8B030D-6E8A-4147-A177-3AD203B41FA5}">
                      <a16:colId xmlns:a16="http://schemas.microsoft.com/office/drawing/2014/main" val="2032172278"/>
                    </a:ext>
                  </a:extLst>
                </a:gridCol>
                <a:gridCol w="2231833">
                  <a:extLst>
                    <a:ext uri="{9D8B030D-6E8A-4147-A177-3AD203B41FA5}">
                      <a16:colId xmlns:a16="http://schemas.microsoft.com/office/drawing/2014/main" val="2996275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Pod yield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Sentinel yield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2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9908.912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7806.244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9062.246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6649.619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71330"/>
                  </a:ext>
                </a:extLst>
              </a:tr>
              <a:tr h="3679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9630.007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8049.265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9279.991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6604.041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7443"/>
                  </a:ext>
                </a:extLst>
              </a:tr>
              <a:tr h="3679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9512.559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7677.303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9386.693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effectLst/>
                        </a:rPr>
                        <a:t>6842.636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464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67DA9B-5C07-455F-8D82-130DE7F8E7BE}"/>
              </a:ext>
            </a:extLst>
          </p:cNvPr>
          <p:cNvSpPr txBox="1"/>
          <p:nvPr/>
        </p:nvSpPr>
        <p:spPr>
          <a:xfrm>
            <a:off x="1313176" y="2128996"/>
            <a:ext cx="49827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Method</a:t>
            </a:r>
            <a:endParaRPr lang="en-US" dirty="0"/>
          </a:p>
          <a:p>
            <a:r>
              <a:rPr lang="en-US" dirty="0">
                <a:cs typeface="Calibri"/>
              </a:rPr>
              <a:t>Pod data: Linear interpolation </a:t>
            </a:r>
          </a:p>
          <a:p>
            <a:r>
              <a:rPr lang="en-US" dirty="0">
                <a:cs typeface="Calibri"/>
              </a:rPr>
              <a:t>Sentinel data: Linear  interpolation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C93DC7-3FCF-614B-A719-E92B853C0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6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9"/>
    </mc:Choice>
    <mc:Fallback xmlns="">
      <p:transition spd="slow" advTm="33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4E0EBC-A1FC-499F-8866-FC732013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61939"/>
              </p:ext>
            </p:extLst>
          </p:nvPr>
        </p:nvGraphicFramePr>
        <p:xfrm>
          <a:off x="1424688" y="3297499"/>
          <a:ext cx="9179799" cy="184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75378546"/>
                    </a:ext>
                  </a:extLst>
                </a:gridCol>
                <a:gridCol w="1593947">
                  <a:extLst>
                    <a:ext uri="{9D8B030D-6E8A-4147-A177-3AD203B41FA5}">
                      <a16:colId xmlns:a16="http://schemas.microsoft.com/office/drawing/2014/main" val="2845714094"/>
                    </a:ext>
                  </a:extLst>
                </a:gridCol>
                <a:gridCol w="1928868">
                  <a:extLst>
                    <a:ext uri="{9D8B030D-6E8A-4147-A177-3AD203B41FA5}">
                      <a16:colId xmlns:a16="http://schemas.microsoft.com/office/drawing/2014/main" val="1336607066"/>
                    </a:ext>
                  </a:extLst>
                </a:gridCol>
                <a:gridCol w="2191437">
                  <a:extLst>
                    <a:ext uri="{9D8B030D-6E8A-4147-A177-3AD203B41FA5}">
                      <a16:colId xmlns:a16="http://schemas.microsoft.com/office/drawing/2014/main" val="2032172278"/>
                    </a:ext>
                  </a:extLst>
                </a:gridCol>
                <a:gridCol w="2231833">
                  <a:extLst>
                    <a:ext uri="{9D8B030D-6E8A-4147-A177-3AD203B41FA5}">
                      <a16:colId xmlns:a16="http://schemas.microsoft.com/office/drawing/2014/main" val="2996275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Pod yield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Sentinel yield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2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9908.912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7836.239</a:t>
                      </a: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9341.155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7062.663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71330"/>
                  </a:ext>
                </a:extLst>
              </a:tr>
              <a:tr h="3679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9630.007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7950.582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9225.958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7377.418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7443"/>
                  </a:ext>
                </a:extLst>
              </a:tr>
              <a:tr h="3679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9512.560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7739.666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9356.743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6617.732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464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67DA9B-5C07-455F-8D82-130DE7F8E7BE}"/>
              </a:ext>
            </a:extLst>
          </p:cNvPr>
          <p:cNvSpPr txBox="1"/>
          <p:nvPr/>
        </p:nvSpPr>
        <p:spPr>
          <a:xfrm>
            <a:off x="1313176" y="2128996"/>
            <a:ext cx="49827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Method</a:t>
            </a:r>
            <a:endParaRPr lang="en-US" dirty="0"/>
          </a:p>
          <a:p>
            <a:r>
              <a:rPr lang="en-US" dirty="0">
                <a:cs typeface="Calibri"/>
              </a:rPr>
              <a:t>Pod data: Nearest interpolation </a:t>
            </a:r>
          </a:p>
          <a:p>
            <a:r>
              <a:rPr lang="en-US" dirty="0">
                <a:cs typeface="Calibri"/>
              </a:rPr>
              <a:t>Sentinel data: Linear  interpolation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6876B-B893-4480-98A7-5674CDF5EE42}"/>
              </a:ext>
            </a:extLst>
          </p:cNvPr>
          <p:cNvSpPr txBox="1"/>
          <p:nvPr/>
        </p:nvSpPr>
        <p:spPr>
          <a:xfrm>
            <a:off x="908875" y="87643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Results: </a:t>
            </a:r>
            <a:r>
              <a:rPr lang="en-US" sz="3200" dirty="0" err="1">
                <a:cs typeface="Calibri"/>
              </a:rPr>
              <a:t>Jiena</a:t>
            </a:r>
            <a:endParaRPr lang="en-US" sz="4800" dirty="0">
              <a:ea typeface="+mn-lt"/>
              <a:cs typeface="+mn-lt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6199D7-6352-164D-9B58-164831200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2"/>
    </mc:Choice>
    <mc:Fallback xmlns="">
      <p:transition spd="slow" advTm="4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</TotalTime>
  <Words>357</Words>
  <Application>Microsoft Office PowerPoint</Application>
  <PresentationFormat>Widescreen</PresentationFormat>
  <Paragraphs>149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Meng, Zhenhua</cp:lastModifiedBy>
  <cp:revision>758</cp:revision>
  <dcterms:created xsi:type="dcterms:W3CDTF">2020-05-02T20:51:37Z</dcterms:created>
  <dcterms:modified xsi:type="dcterms:W3CDTF">2020-05-05T03:20:12Z</dcterms:modified>
</cp:coreProperties>
</file>